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86" r:id="rId6"/>
    <p:sldId id="260" r:id="rId7"/>
    <p:sldId id="258" r:id="rId8"/>
    <p:sldId id="287" r:id="rId9"/>
    <p:sldId id="290" r:id="rId10"/>
    <p:sldId id="289" r:id="rId11"/>
    <p:sldId id="291" r:id="rId12"/>
    <p:sldId id="306" r:id="rId13"/>
    <p:sldId id="296" r:id="rId14"/>
    <p:sldId id="297" r:id="rId15"/>
    <p:sldId id="298" r:id="rId16"/>
    <p:sldId id="299" r:id="rId17"/>
    <p:sldId id="300" r:id="rId18"/>
    <p:sldId id="302" r:id="rId19"/>
    <p:sldId id="301" r:id="rId20"/>
    <p:sldId id="303" r:id="rId21"/>
    <p:sldId id="304" r:id="rId22"/>
    <p:sldId id="305" r:id="rId23"/>
    <p:sldId id="26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B7C6"/>
    <a:srgbClr val="002136"/>
    <a:srgbClr val="103350"/>
    <a:srgbClr val="0C4360"/>
    <a:srgbClr val="1B6872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119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6F505F-AD38-4AEE-BB72-3BE250FDB886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1D3F2A-41DC-4774-A5B5-38087D89E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Scrum</a:t>
          </a:r>
        </a:p>
      </dgm:t>
    </dgm:pt>
    <dgm:pt modelId="{706492D8-37BE-4CFF-98CC-59A67879E2D8}" type="parTrans" cxnId="{61B219CD-8A65-4220-9B75-348DF465E302}">
      <dgm:prSet/>
      <dgm:spPr/>
      <dgm:t>
        <a:bodyPr/>
        <a:lstStyle/>
        <a:p>
          <a:endParaRPr lang="en-US"/>
        </a:p>
      </dgm:t>
    </dgm:pt>
    <dgm:pt modelId="{39C36A29-1224-48C8-AF1B-3317F66739F7}" type="sibTrans" cxnId="{61B219CD-8A65-4220-9B75-348DF465E302}">
      <dgm:prSet/>
      <dgm:spPr/>
      <dgm:t>
        <a:bodyPr/>
        <a:lstStyle/>
        <a:p>
          <a:endParaRPr lang="en-US"/>
        </a:p>
      </dgm:t>
    </dgm:pt>
    <dgm:pt modelId="{8CEF35FE-98B2-4893-9332-870E7D7C342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Include roles (Product Owner, Scrum Master, Development Team), artifacts (Product Backlog, Sprint Backlog, Increment), and ceremonies (Sprint Planning, Daily Standup, Sprint Review, Sprint Retrospective) of project. </a:t>
          </a:r>
          <a:endParaRPr lang="en-US" sz="2000" dirty="0"/>
        </a:p>
      </dgm:t>
    </dgm:pt>
    <dgm:pt modelId="{468FD148-8A92-4B6B-B66C-7B425A7E75E5}" type="parTrans" cxnId="{7680F294-352B-460A-880C-AF1502954B3C}">
      <dgm:prSet/>
      <dgm:spPr/>
      <dgm:t>
        <a:bodyPr/>
        <a:lstStyle/>
        <a:p>
          <a:endParaRPr lang="en-US"/>
        </a:p>
      </dgm:t>
    </dgm:pt>
    <dgm:pt modelId="{14493497-CCFC-4640-9062-927D2D7731F3}" type="sibTrans" cxnId="{7680F294-352B-460A-880C-AF1502954B3C}">
      <dgm:prSet/>
      <dgm:spPr/>
      <dgm:t>
        <a:bodyPr/>
        <a:lstStyle/>
        <a:p>
          <a:endParaRPr lang="en-US"/>
        </a:p>
      </dgm:t>
    </dgm:pt>
    <dgm:pt modelId="{F6F62789-7C34-4835-8DF7-2B799E61165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Kanban</a:t>
          </a:r>
        </a:p>
      </dgm:t>
    </dgm:pt>
    <dgm:pt modelId="{000C6BF8-05D7-4EE6-A469-1153909E6A52}" type="parTrans" cxnId="{A3BF7C57-C9CC-478E-AD64-F5031CF4329F}">
      <dgm:prSet/>
      <dgm:spPr/>
      <dgm:t>
        <a:bodyPr/>
        <a:lstStyle/>
        <a:p>
          <a:endParaRPr lang="en-US"/>
        </a:p>
      </dgm:t>
    </dgm:pt>
    <dgm:pt modelId="{A2D29116-1A27-4630-BEF0-1B39F4D1A2E2}" type="sibTrans" cxnId="{A3BF7C57-C9CC-478E-AD64-F5031CF4329F}">
      <dgm:prSet/>
      <dgm:spPr/>
      <dgm:t>
        <a:bodyPr/>
        <a:lstStyle/>
        <a:p>
          <a:endParaRPr lang="en-US"/>
        </a:p>
      </dgm:t>
    </dgm:pt>
    <dgm:pt modelId="{E8F57C3D-4D48-46CA-B622-B1CDEE40A2C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Emphasizes visualizing the workflow on a Kanban board, where work items move through different stages (columns) from the backlog to completion.</a:t>
          </a:r>
        </a:p>
      </dgm:t>
    </dgm:pt>
    <dgm:pt modelId="{EAE8C794-4225-4C73-9078-6769C5D3F7CE}" type="parTrans" cxnId="{2051BF80-FF75-44B2-B7B5-CA8009095BF0}">
      <dgm:prSet/>
      <dgm:spPr/>
      <dgm:t>
        <a:bodyPr/>
        <a:lstStyle/>
        <a:p>
          <a:endParaRPr lang="en-US"/>
        </a:p>
      </dgm:t>
    </dgm:pt>
    <dgm:pt modelId="{50356B37-E735-4F7E-B0F4-7701DEAC8B86}" type="sibTrans" cxnId="{2051BF80-FF75-44B2-B7B5-CA8009095BF0}">
      <dgm:prSet/>
      <dgm:spPr/>
      <dgm:t>
        <a:bodyPr/>
        <a:lstStyle/>
        <a:p>
          <a:endParaRPr lang="en-US"/>
        </a:p>
      </dgm:t>
    </dgm:pt>
    <dgm:pt modelId="{E7A3915A-08E0-42BB-8D2C-3F683AB3F76B}" type="pres">
      <dgm:prSet presAssocID="{486F505F-AD38-4AEE-BB72-3BE250FDB886}" presName="root" presStyleCnt="0">
        <dgm:presLayoutVars>
          <dgm:dir/>
          <dgm:resizeHandles val="exact"/>
        </dgm:presLayoutVars>
      </dgm:prSet>
      <dgm:spPr/>
    </dgm:pt>
    <dgm:pt modelId="{F132AB19-6F4E-4E1C-8208-756F4CFB9AC6}" type="pres">
      <dgm:prSet presAssocID="{5C1D3F2A-41DC-4774-A5B5-38087D89E697}" presName="compNode" presStyleCnt="0"/>
      <dgm:spPr/>
    </dgm:pt>
    <dgm:pt modelId="{D9FF3DCE-362F-498E-A5EF-6CD43CDE12C6}" type="pres">
      <dgm:prSet presAssocID="{5C1D3F2A-41DC-4774-A5B5-38087D89E697}" presName="bgRect" presStyleLbl="bgShp" presStyleIdx="0" presStyleCnt="4" custScaleY="84207" custLinFactNeighborX="-312" custLinFactNeighborY="-16634"/>
      <dgm:spPr/>
    </dgm:pt>
    <dgm:pt modelId="{F464AF4B-207A-448A-BEF1-48F0F8BB9C22}" type="pres">
      <dgm:prSet presAssocID="{5C1D3F2A-41DC-4774-A5B5-38087D89E697}" presName="iconRect" presStyleLbl="node1" presStyleIdx="0" presStyleCnt="4" custScaleX="94037" custScaleY="8126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FF2D1560-64CF-4DE1-8496-18D8C54549E4}" type="pres">
      <dgm:prSet presAssocID="{5C1D3F2A-41DC-4774-A5B5-38087D89E697}" presName="spaceRect" presStyleCnt="0"/>
      <dgm:spPr/>
    </dgm:pt>
    <dgm:pt modelId="{618679F4-2370-4C0F-BD65-76D493D39A78}" type="pres">
      <dgm:prSet presAssocID="{5C1D3F2A-41DC-4774-A5B5-38087D89E697}" presName="parTx" presStyleLbl="revTx" presStyleIdx="0" presStyleCnt="4">
        <dgm:presLayoutVars>
          <dgm:chMax val="0"/>
          <dgm:chPref val="0"/>
        </dgm:presLayoutVars>
      </dgm:prSet>
      <dgm:spPr/>
    </dgm:pt>
    <dgm:pt modelId="{785EFDBC-5A72-4046-A4DB-DF2294FB4B62}" type="pres">
      <dgm:prSet presAssocID="{39C36A29-1224-48C8-AF1B-3317F66739F7}" presName="sibTrans" presStyleCnt="0"/>
      <dgm:spPr/>
    </dgm:pt>
    <dgm:pt modelId="{2FDE0679-3269-4BC1-B0DE-B11CCA7FA9AB}" type="pres">
      <dgm:prSet presAssocID="{8CEF35FE-98B2-4893-9332-870E7D7C342E}" presName="compNode" presStyleCnt="0"/>
      <dgm:spPr/>
    </dgm:pt>
    <dgm:pt modelId="{90F3091A-29DD-4C55-9D02-A312CE37EF7E}" type="pres">
      <dgm:prSet presAssocID="{8CEF35FE-98B2-4893-9332-870E7D7C342E}" presName="bgRect" presStyleLbl="bgShp" presStyleIdx="1" presStyleCnt="4" custLinFactNeighborY="-36484"/>
      <dgm:spPr/>
    </dgm:pt>
    <dgm:pt modelId="{D274F118-2B48-4F22-9E1C-F53160B711F0}" type="pres">
      <dgm:prSet presAssocID="{8CEF35FE-98B2-4893-9332-870E7D7C342E}" presName="iconRect" presStyleLbl="node1" presStyleIdx="1" presStyleCnt="4" custScaleX="21172" custScaleY="9082" custLinFactNeighborX="-40078" custLinFactNeighborY="-45606"/>
      <dgm:spPr/>
    </dgm:pt>
    <dgm:pt modelId="{77616175-5B14-4C31-860D-556CA1A06FA4}" type="pres">
      <dgm:prSet presAssocID="{8CEF35FE-98B2-4893-9332-870E7D7C342E}" presName="spaceRect" presStyleCnt="0"/>
      <dgm:spPr/>
    </dgm:pt>
    <dgm:pt modelId="{C3759F69-E502-475A-B134-2B5C72447D82}" type="pres">
      <dgm:prSet presAssocID="{8CEF35FE-98B2-4893-9332-870E7D7C342E}" presName="parTx" presStyleLbl="revTx" presStyleIdx="1" presStyleCnt="4" custLinFactNeighborX="-4964" custLinFactNeighborY="-29517">
        <dgm:presLayoutVars>
          <dgm:chMax val="0"/>
          <dgm:chPref val="0"/>
        </dgm:presLayoutVars>
      </dgm:prSet>
      <dgm:spPr/>
    </dgm:pt>
    <dgm:pt modelId="{96BA4123-4C98-4FDE-9EEE-FC838D5518BF}" type="pres">
      <dgm:prSet presAssocID="{14493497-CCFC-4640-9062-927D2D7731F3}" presName="sibTrans" presStyleCnt="0"/>
      <dgm:spPr/>
    </dgm:pt>
    <dgm:pt modelId="{BA9AFA22-4813-4664-982C-2A193D6B9AA9}" type="pres">
      <dgm:prSet presAssocID="{F6F62789-7C34-4835-8DF7-2B799E61165C}" presName="compNode" presStyleCnt="0"/>
      <dgm:spPr/>
    </dgm:pt>
    <dgm:pt modelId="{C38B7F91-FFD2-45AD-9094-4C991A33059E}" type="pres">
      <dgm:prSet presAssocID="{F6F62789-7C34-4835-8DF7-2B799E61165C}" presName="bgRect" presStyleLbl="bgShp" presStyleIdx="2" presStyleCnt="4" custLinFactNeighborY="-55276"/>
      <dgm:spPr/>
    </dgm:pt>
    <dgm:pt modelId="{F96BE351-406D-4BBC-B3AF-7B40573A4826}" type="pres">
      <dgm:prSet presAssocID="{F6F62789-7C34-4835-8DF7-2B799E61165C}" presName="iconRect" presStyleLbl="node1" presStyleIdx="2" presStyleCnt="4" custLinFactNeighborX="-2764" custLinFactNeighborY="-8153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8DC5647-71B9-4E4F-90AD-92EB9FA81F03}" type="pres">
      <dgm:prSet presAssocID="{F6F62789-7C34-4835-8DF7-2B799E61165C}" presName="spaceRect" presStyleCnt="0"/>
      <dgm:spPr/>
    </dgm:pt>
    <dgm:pt modelId="{25CA17C7-4557-4DC0-9299-2E21257631B1}" type="pres">
      <dgm:prSet presAssocID="{F6F62789-7C34-4835-8DF7-2B799E61165C}" presName="parTx" presStyleLbl="revTx" presStyleIdx="2" presStyleCnt="4" custLinFactNeighborX="-798" custLinFactNeighborY="-48436">
        <dgm:presLayoutVars>
          <dgm:chMax val="0"/>
          <dgm:chPref val="0"/>
        </dgm:presLayoutVars>
      </dgm:prSet>
      <dgm:spPr/>
    </dgm:pt>
    <dgm:pt modelId="{B9EBAAE6-1079-4488-8CB4-6F1ADF0661A3}" type="pres">
      <dgm:prSet presAssocID="{A2D29116-1A27-4630-BEF0-1B39F4D1A2E2}" presName="sibTrans" presStyleCnt="0"/>
      <dgm:spPr/>
    </dgm:pt>
    <dgm:pt modelId="{7C4DD1ED-42C6-42FE-B04B-FF49A1046C38}" type="pres">
      <dgm:prSet presAssocID="{E8F57C3D-4D48-46CA-B622-B1CDEE40A2C7}" presName="compNode" presStyleCnt="0"/>
      <dgm:spPr/>
    </dgm:pt>
    <dgm:pt modelId="{FE677134-CC79-4798-98DB-2BB6A48E2A99}" type="pres">
      <dgm:prSet presAssocID="{E8F57C3D-4D48-46CA-B622-B1CDEE40A2C7}" presName="bgRect" presStyleLbl="bgShp" presStyleIdx="3" presStyleCnt="4" custLinFactNeighborY="-73591"/>
      <dgm:spPr/>
    </dgm:pt>
    <dgm:pt modelId="{3EB05FC4-E1D3-4C3D-8FEE-0DB0533B6911}" type="pres">
      <dgm:prSet presAssocID="{E8F57C3D-4D48-46CA-B622-B1CDEE40A2C7}" presName="iconRect" presStyleLbl="node1" presStyleIdx="3" presStyleCnt="4" custScaleY="2821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47479E41-816C-4994-8290-4E8485826D4B}" type="pres">
      <dgm:prSet presAssocID="{E8F57C3D-4D48-46CA-B622-B1CDEE40A2C7}" presName="spaceRect" presStyleCnt="0"/>
      <dgm:spPr/>
    </dgm:pt>
    <dgm:pt modelId="{3D77E1FC-52F2-4AED-B677-588AC2417844}" type="pres">
      <dgm:prSet presAssocID="{E8F57C3D-4D48-46CA-B622-B1CDEE40A2C7}" presName="parTx" presStyleLbl="revTx" presStyleIdx="3" presStyleCnt="4" custLinFactNeighborX="-2925" custLinFactNeighborY="-65991">
        <dgm:presLayoutVars>
          <dgm:chMax val="0"/>
          <dgm:chPref val="0"/>
        </dgm:presLayoutVars>
      </dgm:prSet>
      <dgm:spPr/>
    </dgm:pt>
  </dgm:ptLst>
  <dgm:cxnLst>
    <dgm:cxn modelId="{7BDF730E-8C9D-4672-8F6B-8A036D71C4E0}" type="presOf" srcId="{F6F62789-7C34-4835-8DF7-2B799E61165C}" destId="{25CA17C7-4557-4DC0-9299-2E21257631B1}" srcOrd="0" destOrd="0" presId="urn:microsoft.com/office/officeart/2018/2/layout/IconVerticalSolidList"/>
    <dgm:cxn modelId="{DC941260-AC66-4BB8-B71B-C8C4DAE172D6}" type="presOf" srcId="{E8F57C3D-4D48-46CA-B622-B1CDEE40A2C7}" destId="{3D77E1FC-52F2-4AED-B677-588AC2417844}" srcOrd="0" destOrd="0" presId="urn:microsoft.com/office/officeart/2018/2/layout/IconVerticalSolidList"/>
    <dgm:cxn modelId="{BF792167-E3D8-465C-9488-F84E83B1AAEE}" type="presOf" srcId="{8CEF35FE-98B2-4893-9332-870E7D7C342E}" destId="{C3759F69-E502-475A-B134-2B5C72447D82}" srcOrd="0" destOrd="0" presId="urn:microsoft.com/office/officeart/2018/2/layout/IconVerticalSolidList"/>
    <dgm:cxn modelId="{A3BF7C57-C9CC-478E-AD64-F5031CF4329F}" srcId="{486F505F-AD38-4AEE-BB72-3BE250FDB886}" destId="{F6F62789-7C34-4835-8DF7-2B799E61165C}" srcOrd="2" destOrd="0" parTransId="{000C6BF8-05D7-4EE6-A469-1153909E6A52}" sibTransId="{A2D29116-1A27-4630-BEF0-1B39F4D1A2E2}"/>
    <dgm:cxn modelId="{AEF85558-439D-4686-9D3C-AC003EC9918C}" type="presOf" srcId="{5C1D3F2A-41DC-4774-A5B5-38087D89E697}" destId="{618679F4-2370-4C0F-BD65-76D493D39A78}" srcOrd="0" destOrd="0" presId="urn:microsoft.com/office/officeart/2018/2/layout/IconVerticalSolidList"/>
    <dgm:cxn modelId="{2051BF80-FF75-44B2-B7B5-CA8009095BF0}" srcId="{486F505F-AD38-4AEE-BB72-3BE250FDB886}" destId="{E8F57C3D-4D48-46CA-B622-B1CDEE40A2C7}" srcOrd="3" destOrd="0" parTransId="{EAE8C794-4225-4C73-9078-6769C5D3F7CE}" sibTransId="{50356B37-E735-4F7E-B0F4-7701DEAC8B86}"/>
    <dgm:cxn modelId="{7680F294-352B-460A-880C-AF1502954B3C}" srcId="{486F505F-AD38-4AEE-BB72-3BE250FDB886}" destId="{8CEF35FE-98B2-4893-9332-870E7D7C342E}" srcOrd="1" destOrd="0" parTransId="{468FD148-8A92-4B6B-B66C-7B425A7E75E5}" sibTransId="{14493497-CCFC-4640-9062-927D2D7731F3}"/>
    <dgm:cxn modelId="{8E42F3C2-CD7C-43FD-9CAB-3F5C20EDCB79}" type="presOf" srcId="{486F505F-AD38-4AEE-BB72-3BE250FDB886}" destId="{E7A3915A-08E0-42BB-8D2C-3F683AB3F76B}" srcOrd="0" destOrd="0" presId="urn:microsoft.com/office/officeart/2018/2/layout/IconVerticalSolidList"/>
    <dgm:cxn modelId="{61B219CD-8A65-4220-9B75-348DF465E302}" srcId="{486F505F-AD38-4AEE-BB72-3BE250FDB886}" destId="{5C1D3F2A-41DC-4774-A5B5-38087D89E697}" srcOrd="0" destOrd="0" parTransId="{706492D8-37BE-4CFF-98CC-59A67879E2D8}" sibTransId="{39C36A29-1224-48C8-AF1B-3317F66739F7}"/>
    <dgm:cxn modelId="{03A4679A-BAE3-41CE-AB7E-3A84C1A09828}" type="presParOf" srcId="{E7A3915A-08E0-42BB-8D2C-3F683AB3F76B}" destId="{F132AB19-6F4E-4E1C-8208-756F4CFB9AC6}" srcOrd="0" destOrd="0" presId="urn:microsoft.com/office/officeart/2018/2/layout/IconVerticalSolidList"/>
    <dgm:cxn modelId="{8D605107-1E5E-4470-8343-1036A2F926B0}" type="presParOf" srcId="{F132AB19-6F4E-4E1C-8208-756F4CFB9AC6}" destId="{D9FF3DCE-362F-498E-A5EF-6CD43CDE12C6}" srcOrd="0" destOrd="0" presId="urn:microsoft.com/office/officeart/2018/2/layout/IconVerticalSolidList"/>
    <dgm:cxn modelId="{D9659080-AD8F-49AC-83A2-4E448F1FB15C}" type="presParOf" srcId="{F132AB19-6F4E-4E1C-8208-756F4CFB9AC6}" destId="{F464AF4B-207A-448A-BEF1-48F0F8BB9C22}" srcOrd="1" destOrd="0" presId="urn:microsoft.com/office/officeart/2018/2/layout/IconVerticalSolidList"/>
    <dgm:cxn modelId="{65283408-E0EC-4B27-8DA5-32E7507E6A64}" type="presParOf" srcId="{F132AB19-6F4E-4E1C-8208-756F4CFB9AC6}" destId="{FF2D1560-64CF-4DE1-8496-18D8C54549E4}" srcOrd="2" destOrd="0" presId="urn:microsoft.com/office/officeart/2018/2/layout/IconVerticalSolidList"/>
    <dgm:cxn modelId="{57446F82-989A-4499-953B-24019FC57238}" type="presParOf" srcId="{F132AB19-6F4E-4E1C-8208-756F4CFB9AC6}" destId="{618679F4-2370-4C0F-BD65-76D493D39A78}" srcOrd="3" destOrd="0" presId="urn:microsoft.com/office/officeart/2018/2/layout/IconVerticalSolidList"/>
    <dgm:cxn modelId="{AB4B498B-A92E-4571-8F04-9954588D977B}" type="presParOf" srcId="{E7A3915A-08E0-42BB-8D2C-3F683AB3F76B}" destId="{785EFDBC-5A72-4046-A4DB-DF2294FB4B62}" srcOrd="1" destOrd="0" presId="urn:microsoft.com/office/officeart/2018/2/layout/IconVerticalSolidList"/>
    <dgm:cxn modelId="{03EFA9DC-A4DB-46AA-A1A7-35741FF73AF5}" type="presParOf" srcId="{E7A3915A-08E0-42BB-8D2C-3F683AB3F76B}" destId="{2FDE0679-3269-4BC1-B0DE-B11CCA7FA9AB}" srcOrd="2" destOrd="0" presId="urn:microsoft.com/office/officeart/2018/2/layout/IconVerticalSolidList"/>
    <dgm:cxn modelId="{417A3D7A-0800-4822-AF18-3131B85D1544}" type="presParOf" srcId="{2FDE0679-3269-4BC1-B0DE-B11CCA7FA9AB}" destId="{90F3091A-29DD-4C55-9D02-A312CE37EF7E}" srcOrd="0" destOrd="0" presId="urn:microsoft.com/office/officeart/2018/2/layout/IconVerticalSolidList"/>
    <dgm:cxn modelId="{87740D4C-F6BC-4490-87C7-A45D0D6B040E}" type="presParOf" srcId="{2FDE0679-3269-4BC1-B0DE-B11CCA7FA9AB}" destId="{D274F118-2B48-4F22-9E1C-F53160B711F0}" srcOrd="1" destOrd="0" presId="urn:microsoft.com/office/officeart/2018/2/layout/IconVerticalSolidList"/>
    <dgm:cxn modelId="{3A23851A-BBE2-4BB0-AA74-B720E88F3A6F}" type="presParOf" srcId="{2FDE0679-3269-4BC1-B0DE-B11CCA7FA9AB}" destId="{77616175-5B14-4C31-860D-556CA1A06FA4}" srcOrd="2" destOrd="0" presId="urn:microsoft.com/office/officeart/2018/2/layout/IconVerticalSolidList"/>
    <dgm:cxn modelId="{67786732-3DE5-446E-BDB4-8A55C8373021}" type="presParOf" srcId="{2FDE0679-3269-4BC1-B0DE-B11CCA7FA9AB}" destId="{C3759F69-E502-475A-B134-2B5C72447D82}" srcOrd="3" destOrd="0" presId="urn:microsoft.com/office/officeart/2018/2/layout/IconVerticalSolidList"/>
    <dgm:cxn modelId="{4EEED6DD-3FF6-4A5A-8024-E2826B888D7F}" type="presParOf" srcId="{E7A3915A-08E0-42BB-8D2C-3F683AB3F76B}" destId="{96BA4123-4C98-4FDE-9EEE-FC838D5518BF}" srcOrd="3" destOrd="0" presId="urn:microsoft.com/office/officeart/2018/2/layout/IconVerticalSolidList"/>
    <dgm:cxn modelId="{91D54500-5235-4889-83E1-BF21356F43C0}" type="presParOf" srcId="{E7A3915A-08E0-42BB-8D2C-3F683AB3F76B}" destId="{BA9AFA22-4813-4664-982C-2A193D6B9AA9}" srcOrd="4" destOrd="0" presId="urn:microsoft.com/office/officeart/2018/2/layout/IconVerticalSolidList"/>
    <dgm:cxn modelId="{368E2918-9FB6-41D0-A0C9-1B048E1671B5}" type="presParOf" srcId="{BA9AFA22-4813-4664-982C-2A193D6B9AA9}" destId="{C38B7F91-FFD2-45AD-9094-4C991A33059E}" srcOrd="0" destOrd="0" presId="urn:microsoft.com/office/officeart/2018/2/layout/IconVerticalSolidList"/>
    <dgm:cxn modelId="{0E891DF2-0DAB-40B8-BE1A-7E0B438BB570}" type="presParOf" srcId="{BA9AFA22-4813-4664-982C-2A193D6B9AA9}" destId="{F96BE351-406D-4BBC-B3AF-7B40573A4826}" srcOrd="1" destOrd="0" presId="urn:microsoft.com/office/officeart/2018/2/layout/IconVerticalSolidList"/>
    <dgm:cxn modelId="{3A033885-B64C-4E41-A173-5146D46AD491}" type="presParOf" srcId="{BA9AFA22-4813-4664-982C-2A193D6B9AA9}" destId="{68DC5647-71B9-4E4F-90AD-92EB9FA81F03}" srcOrd="2" destOrd="0" presId="urn:microsoft.com/office/officeart/2018/2/layout/IconVerticalSolidList"/>
    <dgm:cxn modelId="{C703DCBC-BFB5-4C41-BA38-C547DC76B2A0}" type="presParOf" srcId="{BA9AFA22-4813-4664-982C-2A193D6B9AA9}" destId="{25CA17C7-4557-4DC0-9299-2E21257631B1}" srcOrd="3" destOrd="0" presId="urn:microsoft.com/office/officeart/2018/2/layout/IconVerticalSolidList"/>
    <dgm:cxn modelId="{F46032EA-A55D-46C2-B1F7-7FB4DE83B44E}" type="presParOf" srcId="{E7A3915A-08E0-42BB-8D2C-3F683AB3F76B}" destId="{B9EBAAE6-1079-4488-8CB4-6F1ADF0661A3}" srcOrd="5" destOrd="0" presId="urn:microsoft.com/office/officeart/2018/2/layout/IconVerticalSolidList"/>
    <dgm:cxn modelId="{392D92F4-F9EE-4B9A-8B8C-0E68D8804FD4}" type="presParOf" srcId="{E7A3915A-08E0-42BB-8D2C-3F683AB3F76B}" destId="{7C4DD1ED-42C6-42FE-B04B-FF49A1046C38}" srcOrd="6" destOrd="0" presId="urn:microsoft.com/office/officeart/2018/2/layout/IconVerticalSolidList"/>
    <dgm:cxn modelId="{7F66DA8D-CAD1-48B3-97F3-BFCC28384B2D}" type="presParOf" srcId="{7C4DD1ED-42C6-42FE-B04B-FF49A1046C38}" destId="{FE677134-CC79-4798-98DB-2BB6A48E2A99}" srcOrd="0" destOrd="0" presId="urn:microsoft.com/office/officeart/2018/2/layout/IconVerticalSolidList"/>
    <dgm:cxn modelId="{DC17164E-2709-4E16-BFC1-E8197D97AB01}" type="presParOf" srcId="{7C4DD1ED-42C6-42FE-B04B-FF49A1046C38}" destId="{3EB05FC4-E1D3-4C3D-8FEE-0DB0533B6911}" srcOrd="1" destOrd="0" presId="urn:microsoft.com/office/officeart/2018/2/layout/IconVerticalSolidList"/>
    <dgm:cxn modelId="{52AAF0E4-6682-4994-BF74-1BEB1414E0BC}" type="presParOf" srcId="{7C4DD1ED-42C6-42FE-B04B-FF49A1046C38}" destId="{47479E41-816C-4994-8290-4E8485826D4B}" srcOrd="2" destOrd="0" presId="urn:microsoft.com/office/officeart/2018/2/layout/IconVerticalSolidList"/>
    <dgm:cxn modelId="{3C6DBFF4-D555-497F-82D6-D89A8BF934F0}" type="presParOf" srcId="{7C4DD1ED-42C6-42FE-B04B-FF49A1046C38}" destId="{3D77E1FC-52F2-4AED-B677-588AC24178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FF3DCE-362F-498E-A5EF-6CD43CDE12C6}">
      <dsp:nvSpPr>
        <dsp:cNvPr id="0" name=""/>
        <dsp:cNvSpPr/>
      </dsp:nvSpPr>
      <dsp:spPr>
        <a:xfrm>
          <a:off x="0" y="0"/>
          <a:ext cx="12191999" cy="10552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464AF4B-207A-448A-BEF1-48F0F8BB9C22}">
      <dsp:nvSpPr>
        <dsp:cNvPr id="0" name=""/>
        <dsp:cNvSpPr/>
      </dsp:nvSpPr>
      <dsp:spPr>
        <a:xfrm>
          <a:off x="399623" y="348987"/>
          <a:ext cx="648126" cy="5601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8679F4-2370-4C0F-BD65-76D493D39A78}">
      <dsp:nvSpPr>
        <dsp:cNvPr id="0" name=""/>
        <dsp:cNvSpPr/>
      </dsp:nvSpPr>
      <dsp:spPr>
        <a:xfrm>
          <a:off x="1447372" y="2472"/>
          <a:ext cx="10744626" cy="1253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624" tIns="132624" rIns="132624" bIns="13262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Scrum</a:t>
          </a:r>
        </a:p>
      </dsp:txBody>
      <dsp:txXfrm>
        <a:off x="1447372" y="2472"/>
        <a:ext cx="10744626" cy="1253136"/>
      </dsp:txXfrm>
    </dsp:sp>
    <dsp:sp modelId="{90F3091A-29DD-4C55-9D02-A312CE37EF7E}">
      <dsp:nvSpPr>
        <dsp:cNvPr id="0" name=""/>
        <dsp:cNvSpPr/>
      </dsp:nvSpPr>
      <dsp:spPr>
        <a:xfrm>
          <a:off x="0" y="1111698"/>
          <a:ext cx="12191999" cy="12531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74F118-2B48-4F22-9E1C-F53160B711F0}">
      <dsp:nvSpPr>
        <dsp:cNvPr id="0" name=""/>
        <dsp:cNvSpPr/>
      </dsp:nvSpPr>
      <dsp:spPr>
        <a:xfrm>
          <a:off x="374497" y="1849835"/>
          <a:ext cx="145922" cy="625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759F69-E502-475A-B134-2B5C72447D82}">
      <dsp:nvSpPr>
        <dsp:cNvPr id="0" name=""/>
        <dsp:cNvSpPr/>
      </dsp:nvSpPr>
      <dsp:spPr>
        <a:xfrm>
          <a:off x="914009" y="1199004"/>
          <a:ext cx="10744626" cy="1253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624" tIns="132624" rIns="132624" bIns="13262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Include roles (Product Owner, Scrum Master, Development Team), artifacts (Product Backlog, Sprint Backlog, Increment), and ceremonies (Sprint Planning, Daily Standup, Sprint Review, Sprint Retrospective) of project. </a:t>
          </a:r>
          <a:endParaRPr lang="en-US" sz="2000" kern="1200" dirty="0"/>
        </a:p>
      </dsp:txBody>
      <dsp:txXfrm>
        <a:off x="914009" y="1199004"/>
        <a:ext cx="10744626" cy="1253136"/>
      </dsp:txXfrm>
    </dsp:sp>
    <dsp:sp modelId="{C38B7F91-FFD2-45AD-9094-4C991A33059E}">
      <dsp:nvSpPr>
        <dsp:cNvPr id="0" name=""/>
        <dsp:cNvSpPr/>
      </dsp:nvSpPr>
      <dsp:spPr>
        <a:xfrm>
          <a:off x="0" y="2442630"/>
          <a:ext cx="12191999" cy="12531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96BE351-406D-4BBC-B3AF-7B40573A4826}">
      <dsp:nvSpPr>
        <dsp:cNvPr id="0" name=""/>
        <dsp:cNvSpPr/>
      </dsp:nvSpPr>
      <dsp:spPr>
        <a:xfrm>
          <a:off x="360023" y="2855296"/>
          <a:ext cx="689225" cy="6892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CA17C7-4557-4DC0-9299-2E21257631B1}">
      <dsp:nvSpPr>
        <dsp:cNvPr id="0" name=""/>
        <dsp:cNvSpPr/>
      </dsp:nvSpPr>
      <dsp:spPr>
        <a:xfrm>
          <a:off x="1361630" y="2528344"/>
          <a:ext cx="10744626" cy="1253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624" tIns="132624" rIns="132624" bIns="13262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Kanban</a:t>
          </a:r>
        </a:p>
      </dsp:txBody>
      <dsp:txXfrm>
        <a:off x="1361630" y="2528344"/>
        <a:ext cx="10744626" cy="1253136"/>
      </dsp:txXfrm>
    </dsp:sp>
    <dsp:sp modelId="{FE677134-CC79-4798-98DB-2BB6A48E2A99}">
      <dsp:nvSpPr>
        <dsp:cNvPr id="0" name=""/>
        <dsp:cNvSpPr/>
      </dsp:nvSpPr>
      <dsp:spPr>
        <a:xfrm>
          <a:off x="0" y="3779539"/>
          <a:ext cx="12191999" cy="12531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B05FC4-E1D3-4C3D-8FEE-0DB0533B6911}">
      <dsp:nvSpPr>
        <dsp:cNvPr id="0" name=""/>
        <dsp:cNvSpPr/>
      </dsp:nvSpPr>
      <dsp:spPr>
        <a:xfrm>
          <a:off x="379073" y="5231084"/>
          <a:ext cx="689225" cy="194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77E1FC-52F2-4AED-B677-588AC2417844}">
      <dsp:nvSpPr>
        <dsp:cNvPr id="0" name=""/>
        <dsp:cNvSpPr/>
      </dsp:nvSpPr>
      <dsp:spPr>
        <a:xfrm>
          <a:off x="1133092" y="3874777"/>
          <a:ext cx="10744626" cy="1253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624" tIns="132624" rIns="132624" bIns="13262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Emphasizes visualizing the workflow on a Kanban board, where work items move through different stages (columns) from the backlog to completion.</a:t>
          </a:r>
        </a:p>
      </dsp:txBody>
      <dsp:txXfrm>
        <a:off x="1133092" y="3874777"/>
        <a:ext cx="10744626" cy="1253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1/27/2024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1/27/2024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5733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4960" y="498764"/>
            <a:ext cx="7639812" cy="989351"/>
          </a:xfrm>
        </p:spPr>
        <p:txBody>
          <a:bodyPr/>
          <a:lstStyle/>
          <a:p>
            <a:r>
              <a:rPr lang="en-US" sz="4800" dirty="0"/>
              <a:t>Access Provider Platform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9478" y="2421082"/>
            <a:ext cx="8353044" cy="2389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cs typeface="Aldhabi" panose="020F0502020204030204" pitchFamily="2" charset="-78"/>
              </a:rPr>
              <a:t>Presented By-Group 3b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cs typeface="Aldhabi" panose="020F0502020204030204" pitchFamily="2" charset="-78"/>
              </a:rPr>
              <a:t>                 DEBLINA KARMAKAR (1427965)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cs typeface="Aldhabi" panose="020F0502020204030204" pitchFamily="2" charset="-78"/>
              </a:rPr>
              <a:t>                 INDRANIL SAHA (1427190)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cs typeface="Aldhabi" panose="020F0502020204030204" pitchFamily="2" charset="-78"/>
              </a:rPr>
              <a:t>                 ANKITA TALANDE (1427349)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cs typeface="Aldhabi" panose="020F0502020204030204" pitchFamily="2" charset="-78"/>
              </a:rPr>
              <a:t>                 NASIR ISHAQ (1444979)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cs typeface="Aldhabi" panose="020F0502020204030204" pitchFamily="2" charset="-78"/>
              </a:rPr>
              <a:t>                 PHAM TIEN SON (1318513)</a:t>
            </a:r>
          </a:p>
          <a:p>
            <a:pPr marL="0" indent="0">
              <a:buNone/>
            </a:pPr>
            <a:endParaRPr lang="en-US" b="1" dirty="0">
              <a:solidFill>
                <a:schemeClr val="accent2">
                  <a:lumMod val="40000"/>
                  <a:lumOff val="60000"/>
                </a:schemeClr>
              </a:solidFill>
              <a:latin typeface="+mj-lt"/>
              <a:cs typeface="Aldhabi" panose="020F0502020204030204" pitchFamily="2" charset="-78"/>
            </a:endParaRPr>
          </a:p>
          <a:p>
            <a:pPr marL="0" indent="0">
              <a:buNone/>
            </a:pPr>
            <a:endParaRPr lang="en-US" dirty="0">
              <a:latin typeface="Algerian" panose="04020705040A02060702" pitchFamily="82" charset="0"/>
              <a:cs typeface="Aldhabi" panose="020F0502020204030204" pitchFamily="2" charset="-78"/>
            </a:endParaRPr>
          </a:p>
          <a:p>
            <a:pPr marL="0" indent="0">
              <a:buNone/>
            </a:pPr>
            <a:endParaRPr lang="en-US" dirty="0">
              <a:latin typeface="Algerian" panose="04020705040A02060702" pitchFamily="82" charset="0"/>
              <a:cs typeface="Aldhabi" panose="020F0502020204030204" pitchFamily="2" charset="-78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BF1CCD2-5492-A6EC-773C-51901427C134}"/>
              </a:ext>
            </a:extLst>
          </p:cNvPr>
          <p:cNvSpPr txBox="1">
            <a:spLocks/>
          </p:cNvSpPr>
          <p:nvPr/>
        </p:nvSpPr>
        <p:spPr>
          <a:xfrm>
            <a:off x="2071878" y="4914900"/>
            <a:ext cx="8353044" cy="144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GB" sz="1800" kern="1200" spc="3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cs typeface="Aldhabi" panose="020F0502020204030204" pitchFamily="2" charset="-78"/>
              </a:rPr>
              <a:t>Examined By-</a:t>
            </a:r>
          </a:p>
          <a:p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cs typeface="Aldhabi" panose="020F0502020204030204" pitchFamily="2" charset="-78"/>
              </a:rPr>
              <a:t>               Prof. Dr. PATRICK WACHT   </a:t>
            </a:r>
          </a:p>
          <a:p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cs typeface="Aldhabi" panose="020F0502020204030204" pitchFamily="2" charset="-78"/>
              </a:rPr>
              <a:t>                 </a:t>
            </a:r>
            <a:endParaRPr lang="en-US" dirty="0">
              <a:latin typeface="Algerian" panose="04020705040A02060702" pitchFamily="82" charset="0"/>
              <a:cs typeface="Aldhabi" panose="020F0502020204030204" pitchFamily="2" charset="-78"/>
            </a:endParaRPr>
          </a:p>
          <a:p>
            <a:endParaRPr lang="en-US" dirty="0">
              <a:latin typeface="Algerian" panose="04020705040A02060702" pitchFamily="82" charset="0"/>
              <a:cs typeface="Aldhabi" panose="020F0502020204030204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29B681-C90E-CC4B-016D-98B1EA9EE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368" y="5868649"/>
            <a:ext cx="2145632" cy="98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6AB81A-D2BB-940B-AE77-D06C96B6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4"/>
            <a:ext cx="12192000" cy="708466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Second Use Case Diagram </a:t>
            </a:r>
            <a:endParaRPr lang="en-DE" sz="3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49E263-A4A2-5F6A-6A85-8C2447AD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250721-54CC-8768-2933-1781314AF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5842000"/>
            <a:ext cx="2095500" cy="1016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BD02D2-919C-8666-CCE7-8296E52662BC}"/>
              </a:ext>
            </a:extLst>
          </p:cNvPr>
          <p:cNvSpPr/>
          <p:nvPr/>
        </p:nvSpPr>
        <p:spPr>
          <a:xfrm>
            <a:off x="1041400" y="2590800"/>
            <a:ext cx="2260600" cy="11811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Provider</a:t>
            </a:r>
            <a:endParaRPr lang="en-DE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04757B-7791-31AC-5FCD-35B380834530}"/>
              </a:ext>
            </a:extLst>
          </p:cNvPr>
          <p:cNvSpPr/>
          <p:nvPr/>
        </p:nvSpPr>
        <p:spPr>
          <a:xfrm>
            <a:off x="4159123" y="1612336"/>
            <a:ext cx="2438400" cy="101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Access Open Services</a:t>
            </a:r>
            <a:endParaRPr lang="en-DE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CC20AD-5036-1CDA-DB6D-7F19AD1B92CC}"/>
              </a:ext>
            </a:extLst>
          </p:cNvPr>
          <p:cNvSpPr/>
          <p:nvPr/>
        </p:nvSpPr>
        <p:spPr>
          <a:xfrm>
            <a:off x="5994273" y="2532055"/>
            <a:ext cx="2438400" cy="101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Employees</a:t>
            </a:r>
            <a:endParaRPr lang="en-DE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F81B97-548F-1DA6-F0B9-B9070A508FBF}"/>
              </a:ext>
            </a:extLst>
          </p:cNvPr>
          <p:cNvSpPr/>
          <p:nvPr/>
        </p:nvSpPr>
        <p:spPr>
          <a:xfrm>
            <a:off x="5772150" y="3633753"/>
            <a:ext cx="2555748" cy="12176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Negotiate</a:t>
            </a:r>
            <a:r>
              <a:rPr lang="en-GB" dirty="0"/>
              <a:t> 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&amp; Offer Employees</a:t>
            </a:r>
            <a:endParaRPr lang="en-DE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7DF4FBE-B526-CDF5-CFA2-65493F37DB9D}"/>
              </a:ext>
            </a:extLst>
          </p:cNvPr>
          <p:cNvSpPr/>
          <p:nvPr/>
        </p:nvSpPr>
        <p:spPr>
          <a:xfrm>
            <a:off x="3556000" y="4352918"/>
            <a:ext cx="2438400" cy="101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Logout</a:t>
            </a:r>
            <a:endParaRPr lang="en-DE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926252-675F-0EF7-395B-A443DA942ACD}"/>
              </a:ext>
            </a:extLst>
          </p:cNvPr>
          <p:cNvCxnSpPr/>
          <p:nvPr/>
        </p:nvCxnSpPr>
        <p:spPr>
          <a:xfrm flipV="1">
            <a:off x="3251073" y="2295532"/>
            <a:ext cx="990600" cy="3683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219B71-55A3-1C65-BE6C-15A4568E3755}"/>
              </a:ext>
            </a:extLst>
          </p:cNvPr>
          <p:cNvCxnSpPr>
            <a:cxnSpLocks/>
          </p:cNvCxnSpPr>
          <p:nvPr/>
        </p:nvCxnSpPr>
        <p:spPr>
          <a:xfrm>
            <a:off x="3251073" y="3732999"/>
            <a:ext cx="1034796" cy="667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66BE62-B25A-D062-104C-359C3BE8B41D}"/>
              </a:ext>
            </a:extLst>
          </p:cNvPr>
          <p:cNvCxnSpPr>
            <a:cxnSpLocks/>
          </p:cNvCxnSpPr>
          <p:nvPr/>
        </p:nvCxnSpPr>
        <p:spPr>
          <a:xfrm>
            <a:off x="3302000" y="3337722"/>
            <a:ext cx="2692400" cy="5627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63CD60-E978-702D-795E-44F4D79B56C5}"/>
              </a:ext>
            </a:extLst>
          </p:cNvPr>
          <p:cNvCxnSpPr>
            <a:cxnSpLocks/>
          </p:cNvCxnSpPr>
          <p:nvPr/>
        </p:nvCxnSpPr>
        <p:spPr>
          <a:xfrm flipV="1">
            <a:off x="3311398" y="3095632"/>
            <a:ext cx="2683002" cy="20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073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B13D1-79DE-CACA-10D6-1A48E12F7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Workflow</a:t>
            </a:r>
            <a:r>
              <a:rPr lang="en-US" sz="4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B12DC-FC5E-683B-4A08-66307350E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768" y="5943600"/>
            <a:ext cx="2374232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715AE7-FA00-9C49-9A17-4FD0923C5E1C}"/>
              </a:ext>
            </a:extLst>
          </p:cNvPr>
          <p:cNvSpPr/>
          <p:nvPr/>
        </p:nvSpPr>
        <p:spPr>
          <a:xfrm>
            <a:off x="371475" y="1241425"/>
            <a:ext cx="2524125" cy="787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Master Agreement created and published from group 2b</a:t>
            </a:r>
            <a:endParaRPr lang="en-DE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C84882-25A8-173E-1420-5B7077B99C08}"/>
              </a:ext>
            </a:extLst>
          </p:cNvPr>
          <p:cNvSpPr/>
          <p:nvPr/>
        </p:nvSpPr>
        <p:spPr>
          <a:xfrm>
            <a:off x="371471" y="2346327"/>
            <a:ext cx="2524125" cy="787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API consumed by group 3b and rendered</a:t>
            </a:r>
            <a:endParaRPr lang="en-DE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1DC909-F53D-8338-543A-D235FCF0CBA1}"/>
              </a:ext>
            </a:extLst>
          </p:cNvPr>
          <p:cNvSpPr/>
          <p:nvPr/>
        </p:nvSpPr>
        <p:spPr>
          <a:xfrm>
            <a:off x="371472" y="3429000"/>
            <a:ext cx="2524125" cy="787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User accepts or reject the master agreement</a:t>
            </a:r>
            <a:endParaRPr lang="en-DE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BEA49B-CFE1-2869-44C5-63BB2F7E6F68}"/>
              </a:ext>
            </a:extLst>
          </p:cNvPr>
          <p:cNvSpPr/>
          <p:nvPr/>
        </p:nvSpPr>
        <p:spPr>
          <a:xfrm>
            <a:off x="371472" y="4533902"/>
            <a:ext cx="2524125" cy="787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User able to view all accepted master agreement</a:t>
            </a:r>
            <a:endParaRPr lang="en-DE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304A47-BF49-AD27-84BB-3CAB96D8693E}"/>
              </a:ext>
            </a:extLst>
          </p:cNvPr>
          <p:cNvSpPr/>
          <p:nvPr/>
        </p:nvSpPr>
        <p:spPr>
          <a:xfrm>
            <a:off x="371473" y="5689605"/>
            <a:ext cx="2524125" cy="787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User able to bid on the master agreement</a:t>
            </a:r>
            <a:endParaRPr lang="en-DE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9D8710-EAB5-AABA-DA75-474F95E27839}"/>
              </a:ext>
            </a:extLst>
          </p:cNvPr>
          <p:cNvSpPr/>
          <p:nvPr/>
        </p:nvSpPr>
        <p:spPr>
          <a:xfrm>
            <a:off x="3148509" y="4543429"/>
            <a:ext cx="2524125" cy="787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No Bid for rejected master agreements</a:t>
            </a:r>
            <a:endParaRPr lang="en-DE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420770-CB1C-2234-7FAC-52250243C01B}"/>
              </a:ext>
            </a:extLst>
          </p:cNvPr>
          <p:cNvSpPr/>
          <p:nvPr/>
        </p:nvSpPr>
        <p:spPr>
          <a:xfrm>
            <a:off x="8449672" y="646118"/>
            <a:ext cx="2524125" cy="787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Open Service request created and published from group 4b</a:t>
            </a:r>
            <a:endParaRPr lang="en-DE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C5FA20-295C-EA94-5EF9-6C31F7626F34}"/>
              </a:ext>
            </a:extLst>
          </p:cNvPr>
          <p:cNvSpPr/>
          <p:nvPr/>
        </p:nvSpPr>
        <p:spPr>
          <a:xfrm>
            <a:off x="8449671" y="1730376"/>
            <a:ext cx="2524125" cy="787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API consumed by group 3b and rendered</a:t>
            </a:r>
            <a:endParaRPr lang="en-DE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297056-2EA3-73EA-CB08-474871A3414B}"/>
              </a:ext>
            </a:extLst>
          </p:cNvPr>
          <p:cNvSpPr/>
          <p:nvPr/>
        </p:nvSpPr>
        <p:spPr>
          <a:xfrm>
            <a:off x="8449677" y="2798763"/>
            <a:ext cx="2524125" cy="787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User selects open service request to offer employee</a:t>
            </a:r>
            <a:endParaRPr lang="en-DE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843DF9-C324-8B7B-D0BE-A5BCD287DD5B}"/>
              </a:ext>
            </a:extLst>
          </p:cNvPr>
          <p:cNvSpPr/>
          <p:nvPr/>
        </p:nvSpPr>
        <p:spPr>
          <a:xfrm>
            <a:off x="8449671" y="3879849"/>
            <a:ext cx="2524125" cy="787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User selects suitable employee</a:t>
            </a:r>
            <a:endParaRPr lang="en-DE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C1D81E-44B0-3CAA-609C-A42A3E64887B}"/>
              </a:ext>
            </a:extLst>
          </p:cNvPr>
          <p:cNvSpPr/>
          <p:nvPr/>
        </p:nvSpPr>
        <p:spPr>
          <a:xfrm>
            <a:off x="8449671" y="4960935"/>
            <a:ext cx="2524125" cy="787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User provides offers with suitable salary</a:t>
            </a:r>
            <a:endParaRPr lang="en-DE" sz="16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478909-376E-14A1-E6AD-98C59998517D}"/>
              </a:ext>
            </a:extLst>
          </p:cNvPr>
          <p:cNvCxnSpPr>
            <a:stCxn id="6" idx="2"/>
            <a:endCxn id="13" idx="0"/>
          </p:cNvCxnSpPr>
          <p:nvPr/>
        </p:nvCxnSpPr>
        <p:spPr>
          <a:xfrm flipH="1">
            <a:off x="1633534" y="2028825"/>
            <a:ext cx="4" cy="3175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925964-9184-4730-1600-193E5FA999D6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1633534" y="3133727"/>
            <a:ext cx="1" cy="295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A8ACFC-A98E-6BBB-4DF5-AD8759FCF653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1633535" y="4216400"/>
            <a:ext cx="0" cy="3175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A1C0930-1557-A7E9-540A-EC8F8C210FD9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1633535" y="5321302"/>
            <a:ext cx="1" cy="3683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F205521-78F0-D176-3FBF-C129C8C6B515}"/>
              </a:ext>
            </a:extLst>
          </p:cNvPr>
          <p:cNvCxnSpPr>
            <a:stCxn id="14" idx="3"/>
          </p:cNvCxnSpPr>
          <p:nvPr/>
        </p:nvCxnSpPr>
        <p:spPr>
          <a:xfrm>
            <a:off x="2895597" y="3822700"/>
            <a:ext cx="151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8B0D0E-9666-5D58-9A13-74381A2545F5}"/>
              </a:ext>
            </a:extLst>
          </p:cNvPr>
          <p:cNvCxnSpPr>
            <a:endCxn id="18" idx="0"/>
          </p:cNvCxnSpPr>
          <p:nvPr/>
        </p:nvCxnSpPr>
        <p:spPr>
          <a:xfrm>
            <a:off x="4410571" y="3822700"/>
            <a:ext cx="1" cy="720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765BB39-974F-F303-6704-9ED52193AA29}"/>
              </a:ext>
            </a:extLst>
          </p:cNvPr>
          <p:cNvCxnSpPr>
            <a:stCxn id="19" idx="2"/>
            <a:endCxn id="21" idx="0"/>
          </p:cNvCxnSpPr>
          <p:nvPr/>
        </p:nvCxnSpPr>
        <p:spPr>
          <a:xfrm flipH="1">
            <a:off x="9711734" y="1433518"/>
            <a:ext cx="1" cy="296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AFE7A54-9328-F5B8-6EAD-EEC67044DB32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9711734" y="2517776"/>
            <a:ext cx="6" cy="280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B39ED77-8FA5-EAFF-801C-54D1067B8A0C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 flipH="1">
            <a:off x="9711734" y="3586163"/>
            <a:ext cx="6" cy="29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731033D-1A8F-4F51-C177-F4592E0A3420}"/>
              </a:ext>
            </a:extLst>
          </p:cNvPr>
          <p:cNvCxnSpPr>
            <a:stCxn id="23" idx="2"/>
            <a:endCxn id="24" idx="0"/>
          </p:cNvCxnSpPr>
          <p:nvPr/>
        </p:nvCxnSpPr>
        <p:spPr>
          <a:xfrm>
            <a:off x="9711734" y="4667249"/>
            <a:ext cx="0" cy="29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DAFBE7C-F66E-800A-999B-E6DDE08FD5FF}"/>
              </a:ext>
            </a:extLst>
          </p:cNvPr>
          <p:cNvSpPr txBox="1"/>
          <p:nvPr/>
        </p:nvSpPr>
        <p:spPr>
          <a:xfrm>
            <a:off x="1095376" y="841930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Phase 1</a:t>
            </a:r>
            <a:endParaRPr lang="en-DE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BAAD420-5E7E-9B00-E335-7B1063208898}"/>
              </a:ext>
            </a:extLst>
          </p:cNvPr>
          <p:cNvSpPr txBox="1"/>
          <p:nvPr/>
        </p:nvSpPr>
        <p:spPr>
          <a:xfrm>
            <a:off x="9159283" y="228649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Phase 2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87648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6B7C7-375A-17B9-E784-87212D464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" y="-12699"/>
            <a:ext cx="12192000" cy="6604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Output Screen (Login page and Home page)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A3BC2-A4D9-DD1C-DEB7-B20C56B8D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973355"/>
            <a:ext cx="12192000" cy="588464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0AF79-DE5E-6676-7164-984CD7CEB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" y="986055"/>
            <a:ext cx="5909437" cy="2773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6DB655-223F-DABD-2C9F-E814A57DD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768" y="5943600"/>
            <a:ext cx="2374232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673E5F-54A8-9231-07AF-401369D88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986055"/>
            <a:ext cx="5886343" cy="27731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FB143F-B765-2E3E-D3DE-0CE7F11D0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629" y="3844925"/>
            <a:ext cx="6336541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05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C66F0-00BD-42C8-0F53-C4BA06BF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01"/>
            <a:ext cx="11823700" cy="681254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Output Screen(User Profile update)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76FD29-E8B0-A796-A387-FFBF014D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766" y="5948759"/>
            <a:ext cx="2374232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1A8A70-0F90-296B-5284-329A9C834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364"/>
            <a:ext cx="6095998" cy="31237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324BDF-F411-F43F-9813-F366F087B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176" y="921364"/>
            <a:ext cx="5861050" cy="31237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E0EB1D-AA4F-18EB-36FC-42C107EDE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917" y="4108449"/>
            <a:ext cx="6176518" cy="268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07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2BE7-E99F-CA9E-2393-097C3539E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00"/>
            <a:ext cx="12192000" cy="692049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Output Screen (Master agreement and Details)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1B4652-652B-805A-C8C8-7A3FAD1F6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768" y="5930900"/>
            <a:ext cx="2374232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342799-48DC-308B-28C6-5F65F9C51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1" y="871755"/>
            <a:ext cx="5988707" cy="27666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8E4C3E-E334-B9D0-9C4E-31C95FD63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808" y="857070"/>
            <a:ext cx="6029530" cy="2797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259269-77E0-BE1A-3750-030F37EE3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866" y="3729216"/>
            <a:ext cx="5988707" cy="30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50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E67D-10B8-479B-9FB6-81075DC20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255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Output Screen(Master agreement bidding and details)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90380D-4FAE-B506-CAE5-E1044254B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767" y="5943600"/>
            <a:ext cx="2374232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FA7BFC-3992-842F-076F-760B5DFA8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25" y="802553"/>
            <a:ext cx="5290459" cy="2942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5F4355-30B0-624B-681F-256027A47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1" y="802553"/>
            <a:ext cx="5809862" cy="2942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AD24F7-8AA2-A949-8873-59CA32F68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347" y="4030824"/>
            <a:ext cx="5635690" cy="27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54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B18C1-E4A6-A4AC-E1FE-E0A3B718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00"/>
            <a:ext cx="12192000" cy="68125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Output Screen(Open services &amp; available employees)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C1CE23-397F-AF1B-CEFB-E18428A3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768" y="5930900"/>
            <a:ext cx="2374232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4E8545-8A38-2F48-E844-86F2F2A4D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6" y="1096634"/>
            <a:ext cx="5673012" cy="27102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BF320D-C4F4-107F-B9AE-A5609D14C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476" y="2836506"/>
            <a:ext cx="6154218" cy="289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85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95358-D158-2D87-BEB1-4DB16E2C1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00"/>
            <a:ext cx="12192000" cy="68125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Output Screen (Employees offer and Database entries)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19867-3F9A-B9DE-1411-7B7BF5CE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2C8CF9-FF33-0DCD-9CDC-C5D30D16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612"/>
            <a:ext cx="6096000" cy="403695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C16E30E-5FE0-E697-69A0-EA97754BA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196" y="1558212"/>
            <a:ext cx="5934270" cy="4288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CFEC3-C8D1-9DF4-EE84-ADA031A95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768" y="5930900"/>
            <a:ext cx="237423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67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1E8C-E228-4564-3B0B-49A2ECD9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669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Output Screen(Add new employees)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57247-78C5-1787-661C-5A3CA042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06568BE-C094-95AF-EF6A-A28F91803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3482"/>
            <a:ext cx="6096000" cy="3785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3A9A97-A1AA-718D-25F7-CE6CA1198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72" y="1890227"/>
            <a:ext cx="5735218" cy="3889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FF465-A04D-D3BF-A820-98A323E55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768" y="5930900"/>
            <a:ext cx="237423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27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04BFE-5DF0-929D-2A17-690FF64CD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905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BDA67-252D-B34F-EB5B-E447D4C1D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59055"/>
            <a:ext cx="12192000" cy="599894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7E13D-E10B-8927-2820-EB80F88C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28522D23-6C22-0434-ACEB-8EC23B4ED655}"/>
              </a:ext>
            </a:extLst>
          </p:cNvPr>
          <p:cNvSpPr/>
          <p:nvPr/>
        </p:nvSpPr>
        <p:spPr>
          <a:xfrm>
            <a:off x="1930400" y="1476810"/>
            <a:ext cx="9321800" cy="4288990"/>
          </a:xfrm>
          <a:prstGeom prst="round2Diag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Adoption of agile and scrum methodologies provides for an efficient and adaptable development approach.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Use of scrum framework is pivotal to provide a structured environment with iterative cycles for prompt incorporation of user feedback.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Streamline provider interaction with the master agreement and create a seamless platform for offer to service requests.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C85BB-B7D8-F786-90EA-BB06D53DA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768" y="5930900"/>
            <a:ext cx="237423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3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874E15-9479-F319-F56A-D9FAEA535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</p:spPr>
        <p:txBody>
          <a:bodyPr wrap="square" anchor="t">
            <a:normAutofit/>
          </a:bodyPr>
          <a:lstStyle/>
          <a:p>
            <a:r>
              <a:rPr lang="en-GB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AGENDA</a:t>
            </a:r>
            <a:endParaRPr lang="en-DE" sz="3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0814F8-8D9A-D504-322A-0BEC4D43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</a:t>
            </a:fld>
            <a:endParaRPr lang="en-US" noProof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5B0903-9D28-0F01-CDB9-858AC820D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681036"/>
            <a:ext cx="12192000" cy="617696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/>
              <a:t> Definition of Agile Software Development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/>
              <a:t> Agile Methodologies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/>
              <a:t> Advantages of Scrum &amp; Kanban in Agile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/>
              <a:t> Requirements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/>
              <a:t> Use case diagram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/>
              <a:t> Output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/>
              <a:t> Conclusion</a:t>
            </a:r>
          </a:p>
          <a:p>
            <a:pPr marL="0" indent="0">
              <a:buNone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BF239C-3C7D-DF9D-FFF0-391B9946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242" y="5955632"/>
            <a:ext cx="2193758" cy="90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86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4242" y="3530600"/>
            <a:ext cx="4945598" cy="124358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Thank You 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F1662-4278-1A58-3239-29F276982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768" y="5930900"/>
            <a:ext cx="237423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347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Definition of Agile software Development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" y="831273"/>
            <a:ext cx="9714669" cy="1049482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“Iterative and flexible approach in the world of software development against traditional linear development”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F43CC0-8EED-524D-15C7-FBF41AEEDEF2}"/>
              </a:ext>
            </a:extLst>
          </p:cNvPr>
          <p:cNvSpPr/>
          <p:nvPr/>
        </p:nvSpPr>
        <p:spPr>
          <a:xfrm>
            <a:off x="997526" y="2795155"/>
            <a:ext cx="5101936" cy="278476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sz="2400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53748-9243-88D2-DF5A-EFE9A180F12A}"/>
              </a:ext>
            </a:extLst>
          </p:cNvPr>
          <p:cNvSpPr txBox="1"/>
          <p:nvPr/>
        </p:nvSpPr>
        <p:spPr>
          <a:xfrm>
            <a:off x="1381991" y="3169228"/>
            <a:ext cx="402128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chemeClr val="bg1"/>
                </a:solidFill>
              </a:rPr>
              <a:t>Iterative Development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chemeClr val="bg1"/>
                </a:solidFill>
              </a:rPr>
              <a:t>Collaboration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chemeClr val="bg1"/>
                </a:solidFill>
              </a:rPr>
              <a:t>Adaptability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chemeClr val="bg1"/>
                </a:solidFill>
              </a:rPr>
              <a:t>Continuous Development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chemeClr val="bg1"/>
                </a:solidFill>
              </a:rPr>
              <a:t>End user involvement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chemeClr val="bg1"/>
                </a:solidFill>
              </a:rPr>
              <a:t>Interaction between Teams</a:t>
            </a:r>
          </a:p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01EF1-D119-2253-F03B-CCBB74E1BC4A}"/>
              </a:ext>
            </a:extLst>
          </p:cNvPr>
          <p:cNvSpPr txBox="1"/>
          <p:nvPr/>
        </p:nvSpPr>
        <p:spPr>
          <a:xfrm>
            <a:off x="1289626" y="2392281"/>
            <a:ext cx="254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Key Technologies</a:t>
            </a:r>
            <a:endParaRPr lang="en-DE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656874-B0BC-E58F-1480-D7F06E803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811" y="6027820"/>
            <a:ext cx="1975253" cy="83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0"/>
            <a:ext cx="11214100" cy="900656"/>
          </a:xfrm>
        </p:spPr>
        <p:txBody>
          <a:bodyPr wrap="square" anchor="t">
            <a:normAutofit/>
          </a:bodyPr>
          <a:lstStyle/>
          <a:p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Agile Methodologies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12" name="Text Placeholder 9">
            <a:extLst>
              <a:ext uri="{FF2B5EF4-FFF2-40B4-BE49-F238E27FC236}">
                <a16:creationId xmlns:a16="http://schemas.microsoft.com/office/drawing/2014/main" id="{0A2EF50F-B04A-9575-957C-4B03B6496E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1798642"/>
              </p:ext>
            </p:extLst>
          </p:nvPr>
        </p:nvGraphicFramePr>
        <p:xfrm>
          <a:off x="0" y="900656"/>
          <a:ext cx="12191999" cy="5957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BCF2394-0054-8CF1-3711-A474E2033B8F}"/>
              </a:ext>
            </a:extLst>
          </p:cNvPr>
          <p:cNvSpPr/>
          <p:nvPr/>
        </p:nvSpPr>
        <p:spPr>
          <a:xfrm>
            <a:off x="593789" y="5474152"/>
            <a:ext cx="145922" cy="62595"/>
          </a:xfrm>
          <a:prstGeom prst="rect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10AFB-4A52-659D-A171-FA9F51EFC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6747" y="6027821"/>
            <a:ext cx="1975253" cy="83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AF4A-28AE-ADC2-7F9A-A25CE603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0"/>
            <a:ext cx="11214100" cy="795057"/>
          </a:xfrm>
        </p:spPr>
        <p:txBody>
          <a:bodyPr wrap="square" anchor="t">
            <a:normAutofit/>
          </a:bodyPr>
          <a:lstStyle/>
          <a:p>
            <a:r>
              <a:rPr lang="en-GB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Advantages of using Scrum in Agile</a:t>
            </a:r>
            <a:endParaRPr lang="en-DE" sz="3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3AE392-18FB-9984-88C8-C040A2B75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/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954ED8BA-02C9-D14F-302C-6D3634C50B02}"/>
              </a:ext>
            </a:extLst>
          </p:cNvPr>
          <p:cNvSpPr/>
          <p:nvPr/>
        </p:nvSpPr>
        <p:spPr>
          <a:xfrm>
            <a:off x="774561" y="1354978"/>
            <a:ext cx="10407789" cy="4474321"/>
          </a:xfrm>
          <a:prstGeom prst="round2Diag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E12C14-D0A5-05E4-BDD3-7CA8FA831E1D}"/>
              </a:ext>
            </a:extLst>
          </p:cNvPr>
          <p:cNvSpPr txBox="1"/>
          <p:nvPr/>
        </p:nvSpPr>
        <p:spPr>
          <a:xfrm>
            <a:off x="1539910" y="1862993"/>
            <a:ext cx="91121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Predictability and Transparency for project progress.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öhne"/>
              </a:rPr>
              <a:t>Permits modifications to the project's objectives, priorities, and requirements at each sprint.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öhne"/>
              </a:rPr>
              <a:t>Culture of continuous Improvement.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Sprint Reviews facilitates feedback and adjustment.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öhne"/>
              </a:rPr>
              <a:t>C</a:t>
            </a:r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ommunication fosters a shared understanding of project goals among team members.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i="0" dirty="0">
              <a:effectLst/>
              <a:latin typeface="Söhne"/>
            </a:endParaRPr>
          </a:p>
          <a:p>
            <a:endParaRPr lang="en-US" dirty="0">
              <a:latin typeface="Söhne"/>
            </a:endParaRPr>
          </a:p>
          <a:p>
            <a:endParaRPr lang="en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A45F28-FD8A-A9A3-84FE-ADE18873D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032" y="5931568"/>
            <a:ext cx="1892968" cy="9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66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AF4A-28AE-ADC2-7F9A-A25CE603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0"/>
            <a:ext cx="11214100" cy="832235"/>
          </a:xfrm>
        </p:spPr>
        <p:txBody>
          <a:bodyPr wrap="square" anchor="t">
            <a:normAutofit/>
          </a:bodyPr>
          <a:lstStyle/>
          <a:p>
            <a:r>
              <a:rPr lang="en-GB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Advantages of using Kanban in Agile</a:t>
            </a:r>
            <a:endParaRPr lang="en-DE" sz="3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3AE392-18FB-9984-88C8-C040A2B75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954ED8BA-02C9-D14F-302C-6D3634C50B02}"/>
              </a:ext>
            </a:extLst>
          </p:cNvPr>
          <p:cNvSpPr/>
          <p:nvPr/>
        </p:nvSpPr>
        <p:spPr>
          <a:xfrm>
            <a:off x="774561" y="1366418"/>
            <a:ext cx="9877529" cy="3858568"/>
          </a:xfrm>
          <a:prstGeom prst="round2Diag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E12C14-D0A5-05E4-BDD3-7CA8FA831E1D}"/>
              </a:ext>
            </a:extLst>
          </p:cNvPr>
          <p:cNvSpPr txBox="1"/>
          <p:nvPr/>
        </p:nvSpPr>
        <p:spPr>
          <a:xfrm>
            <a:off x="1539910" y="2178558"/>
            <a:ext cx="91121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Söhne"/>
              </a:rPr>
              <a:t>Flexibility and continuous flow based on priorities.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Söhne"/>
              </a:rPr>
              <a:t>Reduced Work in Progress (WIP) and bottlenecks.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i="0" dirty="0">
                <a:effectLst/>
                <a:latin typeface="Söhne"/>
              </a:rPr>
              <a:t>Efficient Resource Utilization on limiting WIP.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i="0" dirty="0">
                <a:effectLst/>
                <a:latin typeface="Söhne"/>
              </a:rPr>
              <a:t>Visual Management of task and Identify potential issues.</a:t>
            </a:r>
            <a:endParaRPr lang="en-US" sz="2400" dirty="0">
              <a:latin typeface="Söhne"/>
            </a:endParaRPr>
          </a:p>
          <a:p>
            <a:endParaRPr lang="en-US" sz="3200" dirty="0"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i="0" dirty="0">
              <a:effectLst/>
              <a:latin typeface="Söhne"/>
            </a:endParaRPr>
          </a:p>
          <a:p>
            <a:endParaRPr lang="en-US" sz="2400" dirty="0">
              <a:latin typeface="Söhne"/>
            </a:endParaRPr>
          </a:p>
          <a:p>
            <a:endParaRPr lang="en-US" sz="2400" dirty="0">
              <a:latin typeface="Söhne"/>
            </a:endParaRPr>
          </a:p>
          <a:p>
            <a:endParaRPr lang="en-US" sz="2400" dirty="0">
              <a:latin typeface="Söhne"/>
            </a:endParaRPr>
          </a:p>
          <a:p>
            <a:endParaRPr lang="en-US" sz="2400" dirty="0">
              <a:latin typeface="Söhne"/>
            </a:endParaRPr>
          </a:p>
          <a:p>
            <a:endParaRPr lang="en-DE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743487-BBFB-4A92-9F36-97836C84D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020" y="5847347"/>
            <a:ext cx="2277979" cy="101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46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83F0F0-E2D7-1FE1-B222-2B940777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7F8CB0-1B7E-44A3-30C1-E2D81F072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22300"/>
          </a:xfrm>
        </p:spPr>
        <p:txBody>
          <a:bodyPr>
            <a:noAutofit/>
          </a:bodyPr>
          <a:lstStyle/>
          <a:p>
            <a:br>
              <a:rPr lang="en-GB" sz="4800" dirty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GB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Kanban Board Visual</a:t>
            </a:r>
            <a:endParaRPr lang="en-DE" sz="3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94187C-9C5A-1087-1E83-8F3DBEDD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884489"/>
            <a:ext cx="10382251" cy="4715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302751-75FF-C7D1-358F-93AD662B1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653" y="5862180"/>
            <a:ext cx="2037346" cy="99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12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97D88-7493-4493-E7D6-71DFD593C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B149FC-6B89-BA78-87E1-241A0742F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196"/>
            <a:ext cx="12192000" cy="659231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Requirements</a:t>
            </a:r>
            <a:endParaRPr lang="en-DE" sz="3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A20CBA-5946-162C-36EA-884A24C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768" y="5943600"/>
            <a:ext cx="2374232" cy="9144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76A1FB-7BDA-B707-8A28-82C6B22262F9}"/>
              </a:ext>
            </a:extLst>
          </p:cNvPr>
          <p:cNvSpPr/>
          <p:nvPr/>
        </p:nvSpPr>
        <p:spPr>
          <a:xfrm>
            <a:off x="1118937" y="1540042"/>
            <a:ext cx="8542421" cy="4150895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7C0E0C-9486-7F67-209E-10629C2A300B}"/>
              </a:ext>
            </a:extLst>
          </p:cNvPr>
          <p:cNvSpPr/>
          <p:nvPr/>
        </p:nvSpPr>
        <p:spPr>
          <a:xfrm>
            <a:off x="643018" y="776582"/>
            <a:ext cx="10756232" cy="399487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User can login using authentication component</a:t>
            </a:r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0D524A-E55F-371C-350D-D87EDCBEBB1F}"/>
              </a:ext>
            </a:extLst>
          </p:cNvPr>
          <p:cNvSpPr/>
          <p:nvPr/>
        </p:nvSpPr>
        <p:spPr>
          <a:xfrm>
            <a:off x="643018" y="1225998"/>
            <a:ext cx="10756232" cy="399487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1"/>
                </a:solidFill>
              </a:rPr>
              <a:t>Provider Admin wants to edit provider credentials</a:t>
            </a:r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7020BA-8D80-CB88-AAB1-A4722AB37E21}"/>
              </a:ext>
            </a:extLst>
          </p:cNvPr>
          <p:cNvSpPr/>
          <p:nvPr/>
        </p:nvSpPr>
        <p:spPr>
          <a:xfrm>
            <a:off x="643018" y="1706726"/>
            <a:ext cx="10756232" cy="399487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Provider Admin wants to configure user management for provider (register new user, deregister user)</a:t>
            </a:r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091DB6-D69F-1579-0A1E-6C65FFCD54D9}"/>
              </a:ext>
            </a:extLst>
          </p:cNvPr>
          <p:cNvSpPr/>
          <p:nvPr/>
        </p:nvSpPr>
        <p:spPr>
          <a:xfrm>
            <a:off x="643018" y="2149682"/>
            <a:ext cx="10756232" cy="480484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1"/>
                </a:solidFill>
              </a:rPr>
              <a:t>User wants to see the offers of the company “future-X” regarding master agreement types (example: technology-based)</a:t>
            </a:r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69A65D-5004-977D-2F6F-DF93D165FC1F}"/>
              </a:ext>
            </a:extLst>
          </p:cNvPr>
          <p:cNvSpPr/>
          <p:nvPr/>
        </p:nvSpPr>
        <p:spPr>
          <a:xfrm>
            <a:off x="643018" y="5491193"/>
            <a:ext cx="10756232" cy="399487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1"/>
                </a:solidFill>
              </a:rPr>
              <a:t>APIs need to be provided to other groups</a:t>
            </a:r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CCEF049-9F06-5AC0-DDD4-D0B710482C8F}"/>
              </a:ext>
            </a:extLst>
          </p:cNvPr>
          <p:cNvSpPr/>
          <p:nvPr/>
        </p:nvSpPr>
        <p:spPr>
          <a:xfrm>
            <a:off x="643018" y="2698971"/>
            <a:ext cx="10756232" cy="399487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1"/>
                </a:solidFill>
              </a:rPr>
              <a:t>User wants to provide an offer to establish a master agreement</a:t>
            </a:r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924806B-92D6-BA55-FE60-3C6A0D88E300}"/>
              </a:ext>
            </a:extLst>
          </p:cNvPr>
          <p:cNvSpPr/>
          <p:nvPr/>
        </p:nvSpPr>
        <p:spPr>
          <a:xfrm>
            <a:off x="643018" y="3159345"/>
            <a:ext cx="10756232" cy="399487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1"/>
                </a:solidFill>
              </a:rPr>
              <a:t>User wants to bid on open service requests and material request</a:t>
            </a:r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DB5887F-6093-A742-F2BC-9354A85160A8}"/>
              </a:ext>
            </a:extLst>
          </p:cNvPr>
          <p:cNvSpPr/>
          <p:nvPr/>
        </p:nvSpPr>
        <p:spPr>
          <a:xfrm>
            <a:off x="643018" y="3643859"/>
            <a:ext cx="10756232" cy="399487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1"/>
                </a:solidFill>
              </a:rPr>
              <a:t>User wants to upload profiles of employees for service requests and responses to material requests</a:t>
            </a:r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5CBF91-F40C-FDD3-8367-1EE0A590746B}"/>
              </a:ext>
            </a:extLst>
          </p:cNvPr>
          <p:cNvSpPr/>
          <p:nvPr/>
        </p:nvSpPr>
        <p:spPr>
          <a:xfrm>
            <a:off x="643018" y="4102560"/>
            <a:ext cx="10756232" cy="399487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 wants to make suggestions based on the knowledge of each offered employee</a:t>
            </a:r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D2CF39-6F2A-2E78-584B-CC65F3ACB24C}"/>
              </a:ext>
            </a:extLst>
          </p:cNvPr>
          <p:cNvSpPr/>
          <p:nvPr/>
        </p:nvSpPr>
        <p:spPr>
          <a:xfrm>
            <a:off x="643018" y="4585567"/>
            <a:ext cx="10756232" cy="399487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1"/>
                </a:solidFill>
              </a:rPr>
              <a:t>User accepts contract if his offer has been chosen. Negotiation can take place</a:t>
            </a:r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ED2F13-4B51-E8DE-CE86-41933550A142}"/>
              </a:ext>
            </a:extLst>
          </p:cNvPr>
          <p:cNvSpPr/>
          <p:nvPr/>
        </p:nvSpPr>
        <p:spPr>
          <a:xfrm>
            <a:off x="643018" y="5020160"/>
            <a:ext cx="10756232" cy="399487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1"/>
                </a:solidFill>
              </a:rPr>
              <a:t>Further specification takes place during collaboration with the customer</a:t>
            </a:r>
            <a:endParaRPr lang="en-DE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484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EC97-016F-F7FD-2CD6-A1494F36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2701"/>
            <a:ext cx="12191999" cy="755202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First Use Case Diagram 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A6597-2B12-69AA-DB92-BDBDE454A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A7967A-1D04-79E2-FF4D-DAD773EA3A41}"/>
              </a:ext>
            </a:extLst>
          </p:cNvPr>
          <p:cNvSpPr txBox="1">
            <a:spLocks/>
          </p:cNvSpPr>
          <p:nvPr/>
        </p:nvSpPr>
        <p:spPr>
          <a:xfrm>
            <a:off x="0" y="7794"/>
            <a:ext cx="12192000" cy="7386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9C2418F-EF76-8521-3DA6-2F779C536F2C}"/>
              </a:ext>
            </a:extLst>
          </p:cNvPr>
          <p:cNvSpPr txBox="1">
            <a:spLocks/>
          </p:cNvSpPr>
          <p:nvPr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0F0A72-522F-AA46-1988-7840B39FAD25}"/>
              </a:ext>
            </a:extLst>
          </p:cNvPr>
          <p:cNvSpPr/>
          <p:nvPr/>
        </p:nvSpPr>
        <p:spPr>
          <a:xfrm>
            <a:off x="4537073" y="2956062"/>
            <a:ext cx="1770646" cy="85424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APP</a:t>
            </a:r>
            <a:endParaRPr lang="en-DE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74ABD9-FCF5-E9C5-3837-B9E8ED19629A}"/>
              </a:ext>
            </a:extLst>
          </p:cNvPr>
          <p:cNvSpPr/>
          <p:nvPr/>
        </p:nvSpPr>
        <p:spPr>
          <a:xfrm>
            <a:off x="889676" y="2190481"/>
            <a:ext cx="2245996" cy="102268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Bid Active Master Agreement</a:t>
            </a:r>
            <a:endParaRPr lang="en-DE" sz="20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8A4893-8EAD-5B04-368F-135F7C3CEB23}"/>
              </a:ext>
            </a:extLst>
          </p:cNvPr>
          <p:cNvSpPr/>
          <p:nvPr/>
        </p:nvSpPr>
        <p:spPr>
          <a:xfrm>
            <a:off x="6744350" y="1862571"/>
            <a:ext cx="2081463" cy="102268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Login</a:t>
            </a:r>
            <a:endParaRPr lang="en-DE" sz="2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E1F973-C8C7-DC31-92FC-F694DF360D0D}"/>
              </a:ext>
            </a:extLst>
          </p:cNvPr>
          <p:cNvSpPr/>
          <p:nvPr/>
        </p:nvSpPr>
        <p:spPr>
          <a:xfrm>
            <a:off x="4246099" y="1557469"/>
            <a:ext cx="2221915" cy="102268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Registration</a:t>
            </a:r>
            <a:endParaRPr lang="en-DE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79273B-4782-E13D-1CD4-A51195784672}"/>
              </a:ext>
            </a:extLst>
          </p:cNvPr>
          <p:cNvSpPr/>
          <p:nvPr/>
        </p:nvSpPr>
        <p:spPr>
          <a:xfrm>
            <a:off x="6218472" y="4574848"/>
            <a:ext cx="2693066" cy="102268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Access Master Agreement</a:t>
            </a:r>
            <a:endParaRPr lang="en-DE" sz="20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ED67757-61DF-2415-5F71-748E3BC2B987}"/>
              </a:ext>
            </a:extLst>
          </p:cNvPr>
          <p:cNvSpPr/>
          <p:nvPr/>
        </p:nvSpPr>
        <p:spPr>
          <a:xfrm>
            <a:off x="3257200" y="4658808"/>
            <a:ext cx="2081463" cy="102268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Provide Salary</a:t>
            </a:r>
            <a:endParaRPr lang="en-DE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6F68295-25DA-D799-47CF-B39ACCE27704}"/>
              </a:ext>
            </a:extLst>
          </p:cNvPr>
          <p:cNvSpPr/>
          <p:nvPr/>
        </p:nvSpPr>
        <p:spPr>
          <a:xfrm>
            <a:off x="484062" y="3913515"/>
            <a:ext cx="2693065" cy="102268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Accept/Reject Master Agreement</a:t>
            </a:r>
            <a:endParaRPr lang="en-DE" sz="20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A8EA905-89DE-F2ED-79E8-CBD390B6BC9E}"/>
              </a:ext>
            </a:extLst>
          </p:cNvPr>
          <p:cNvSpPr/>
          <p:nvPr/>
        </p:nvSpPr>
        <p:spPr>
          <a:xfrm>
            <a:off x="7870806" y="3061283"/>
            <a:ext cx="2081463" cy="102268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Edit Profile Info</a:t>
            </a:r>
            <a:endParaRPr lang="en-DE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8C7B3C-1556-4C05-E2A1-2C952D964DD6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3025441" y="2916921"/>
            <a:ext cx="1511632" cy="466262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0221F2-01C7-8551-0974-CD8F15733763}"/>
              </a:ext>
            </a:extLst>
          </p:cNvPr>
          <p:cNvCxnSpPr>
            <a:cxnSpLocks/>
          </p:cNvCxnSpPr>
          <p:nvPr/>
        </p:nvCxnSpPr>
        <p:spPr>
          <a:xfrm flipV="1">
            <a:off x="5357057" y="2583888"/>
            <a:ext cx="0" cy="372174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DBA3AC-29EA-1DF2-5876-C1B69C34306E}"/>
              </a:ext>
            </a:extLst>
          </p:cNvPr>
          <p:cNvCxnSpPr>
            <a:cxnSpLocks/>
          </p:cNvCxnSpPr>
          <p:nvPr/>
        </p:nvCxnSpPr>
        <p:spPr>
          <a:xfrm flipH="1">
            <a:off x="3105770" y="3710604"/>
            <a:ext cx="1439147" cy="56480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BB40E6-ABF7-94AE-B903-CB63B2D14C6F}"/>
              </a:ext>
            </a:extLst>
          </p:cNvPr>
          <p:cNvCxnSpPr>
            <a:cxnSpLocks/>
          </p:cNvCxnSpPr>
          <p:nvPr/>
        </p:nvCxnSpPr>
        <p:spPr>
          <a:xfrm>
            <a:off x="5915170" y="3808967"/>
            <a:ext cx="1132431" cy="807697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58432A-1863-7C5F-B1E8-9DA0CD2D70EE}"/>
              </a:ext>
            </a:extLst>
          </p:cNvPr>
          <p:cNvCxnSpPr>
            <a:cxnSpLocks/>
          </p:cNvCxnSpPr>
          <p:nvPr/>
        </p:nvCxnSpPr>
        <p:spPr>
          <a:xfrm flipH="1">
            <a:off x="4451933" y="3810740"/>
            <a:ext cx="714916" cy="85357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862A4A-34BF-07D7-111A-D6ED06EA2E9B}"/>
              </a:ext>
            </a:extLst>
          </p:cNvPr>
          <p:cNvCxnSpPr>
            <a:cxnSpLocks/>
          </p:cNvCxnSpPr>
          <p:nvPr/>
        </p:nvCxnSpPr>
        <p:spPr>
          <a:xfrm flipV="1">
            <a:off x="6298576" y="2670670"/>
            <a:ext cx="656179" cy="39406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C543AC-4B4C-7A92-AA0B-9BB141DD9FC2}"/>
              </a:ext>
            </a:extLst>
          </p:cNvPr>
          <p:cNvCxnSpPr>
            <a:cxnSpLocks/>
          </p:cNvCxnSpPr>
          <p:nvPr/>
        </p:nvCxnSpPr>
        <p:spPr>
          <a:xfrm>
            <a:off x="6298576" y="3474435"/>
            <a:ext cx="1581524" cy="90417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9780E9D-57B5-3751-F005-48574378F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962" y="5827116"/>
            <a:ext cx="2205037" cy="102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50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0</TotalTime>
  <Words>660</Words>
  <Application>Microsoft Office PowerPoint</Application>
  <PresentationFormat>Widescreen</PresentationFormat>
  <Paragraphs>126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Algerian</vt:lpstr>
      <vt:lpstr>Arial</vt:lpstr>
      <vt:lpstr>Calibri</vt:lpstr>
      <vt:lpstr>Söhne</vt:lpstr>
      <vt:lpstr>Times New Roman</vt:lpstr>
      <vt:lpstr>Trade Gothic LT Pro</vt:lpstr>
      <vt:lpstr>Trebuchet MS</vt:lpstr>
      <vt:lpstr>Wingdings</vt:lpstr>
      <vt:lpstr>Office Theme</vt:lpstr>
      <vt:lpstr>Access Provider Platform</vt:lpstr>
      <vt:lpstr>AGENDA</vt:lpstr>
      <vt:lpstr>Definition of Agile software Development</vt:lpstr>
      <vt:lpstr>Agile Methodologies</vt:lpstr>
      <vt:lpstr>Advantages of using Scrum in Agile</vt:lpstr>
      <vt:lpstr>Advantages of using Kanban in Agile</vt:lpstr>
      <vt:lpstr> Kanban Board Visual</vt:lpstr>
      <vt:lpstr>Requirements</vt:lpstr>
      <vt:lpstr>First Use Case Diagram </vt:lpstr>
      <vt:lpstr>Second Use Case Diagram </vt:lpstr>
      <vt:lpstr>Workflow </vt:lpstr>
      <vt:lpstr>Output Screen (Login page and Home page)</vt:lpstr>
      <vt:lpstr> Output Screen(User Profile update)</vt:lpstr>
      <vt:lpstr>Output Screen (Master agreement and Details)</vt:lpstr>
      <vt:lpstr>Output Screen(Master agreement bidding and details)</vt:lpstr>
      <vt:lpstr>Output Screen(Open services &amp; available employees)</vt:lpstr>
      <vt:lpstr>Output Screen (Employees offer and Database entries)</vt:lpstr>
      <vt:lpstr>Output Screen(Add new employees)</vt:lpstr>
      <vt:lpstr>Conclusion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 Provider Platform</dc:title>
  <dc:creator>Deblina Karmakar</dc:creator>
  <cp:lastModifiedBy>Indranil Saha</cp:lastModifiedBy>
  <cp:revision>80</cp:revision>
  <dcterms:created xsi:type="dcterms:W3CDTF">2024-01-10T12:32:05Z</dcterms:created>
  <dcterms:modified xsi:type="dcterms:W3CDTF">2024-01-27T21:40:06Z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